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C80"/>
    <a:srgbClr val="4E7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02" d="100"/>
          <a:sy n="102" d="100"/>
        </p:scale>
        <p:origin x="120"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7/1/2019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7/1/2019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7/1/2019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7/1/2019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517A54-24C9-4F19-AC36-9BBD94131A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01" y="0"/>
            <a:ext cx="9446334"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500692" y="1779373"/>
            <a:ext cx="2594919" cy="3416320"/>
          </a:xfrm>
          <a:prstGeom prst="rect">
            <a:avLst/>
          </a:prstGeom>
          <a:noFill/>
        </p:spPr>
        <p:txBody>
          <a:bodyPr wrap="square" rtlCol="0">
            <a:spAutoFit/>
          </a:bodyPr>
          <a:lstStyle/>
          <a:p>
            <a:r>
              <a:rPr lang="en-US" dirty="0"/>
              <a:t>Justices may not vote on a case for a number of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dirty="0"/>
              <a:t>Create a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cases as well as current cases up before the Court.</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sp>
        <p:nvSpPr>
          <p:cNvPr id="5" name="TextBox 4">
            <a:extLst>
              <a:ext uri="{FF2B5EF4-FFF2-40B4-BE49-F238E27FC236}">
                <a16:creationId xmlns:a16="http://schemas.microsoft.com/office/drawing/2014/main" id="{5776A899-C55E-4D5E-A645-8E8ACBAA9805}"/>
              </a:ext>
            </a:extLst>
          </p:cNvPr>
          <p:cNvSpPr txBox="1"/>
          <p:nvPr/>
        </p:nvSpPr>
        <p:spPr>
          <a:xfrm>
            <a:off x="-5630" y="4960366"/>
            <a:ext cx="12004966" cy="2246769"/>
          </a:xfrm>
          <a:prstGeom prst="rect">
            <a:avLst/>
          </a:prstGeom>
          <a:noFill/>
        </p:spPr>
        <p:txBody>
          <a:bodyPr wrap="square" numCol="3" rtlCol="0">
            <a:spAutoFit/>
          </a:bodyPr>
          <a:lstStyle/>
          <a:p>
            <a:pPr algn="ctr" fontAlgn="t"/>
            <a:r>
              <a:rPr lang="en-US" sz="1400" b="1" dirty="0"/>
              <a:t>Brown v The Board of Education (1954)</a:t>
            </a:r>
            <a:endParaRPr lang="en-US" sz="1400" dirty="0"/>
          </a:p>
          <a:p>
            <a:pPr algn="ctr" fontAlgn="t"/>
            <a:r>
              <a:rPr lang="en-US" sz="1400" b="1" dirty="0"/>
              <a:t>Gideon v Wainwright (1963)</a:t>
            </a:r>
          </a:p>
          <a:p>
            <a:pPr algn="ctr" fontAlgn="t"/>
            <a:r>
              <a:rPr lang="en-US" sz="1400" b="1" dirty="0"/>
              <a:t>Hazelwood v Kuhlmeier</a:t>
            </a:r>
            <a:endParaRPr lang="en-US" sz="1400" dirty="0"/>
          </a:p>
          <a:p>
            <a:pPr algn="ctr" fontAlgn="t"/>
            <a:r>
              <a:rPr lang="en-US" sz="1400" b="1" dirty="0"/>
              <a:t>Mapp v Ohio (1961)</a:t>
            </a:r>
            <a:endParaRPr lang="en-US" sz="1400" dirty="0"/>
          </a:p>
          <a:p>
            <a:pPr algn="ctr" fontAlgn="t"/>
            <a:r>
              <a:rPr lang="en-US" sz="1400" b="1" dirty="0"/>
              <a:t>Miranda v Arizona (1966)</a:t>
            </a:r>
            <a:endParaRPr lang="en-US" sz="1400" dirty="0"/>
          </a:p>
          <a:p>
            <a:pPr algn="ctr" fontAlgn="t"/>
            <a:r>
              <a:rPr lang="en-US" sz="1400" b="1" dirty="0"/>
              <a:t>New Jersey v T.L.O. (1985)</a:t>
            </a:r>
            <a:endParaRPr lang="en-US" sz="1400" dirty="0"/>
          </a:p>
          <a:p>
            <a:pPr algn="ctr" fontAlgn="t"/>
            <a:r>
              <a:rPr lang="en-US" sz="1400" b="1" dirty="0"/>
              <a:t>Roe v Wade (1973)</a:t>
            </a:r>
          </a:p>
          <a:p>
            <a:pPr algn="ctr" fontAlgn="t"/>
            <a:endParaRPr lang="en-US" sz="1400" dirty="0"/>
          </a:p>
          <a:p>
            <a:pPr algn="ctr" fontAlgn="t"/>
            <a:endParaRPr lang="en-US" sz="1400" b="1" dirty="0"/>
          </a:p>
          <a:p>
            <a:pPr algn="ctr" fontAlgn="t"/>
            <a:endParaRPr lang="en-US" sz="1400" b="1" dirty="0"/>
          </a:p>
          <a:p>
            <a:pPr algn="ctr" fontAlgn="t"/>
            <a:r>
              <a:rPr lang="en-US" sz="1400" b="1" dirty="0"/>
              <a:t>Texas v Johnson (1989)</a:t>
            </a:r>
            <a:endParaRPr lang="en-US" sz="1400" dirty="0"/>
          </a:p>
          <a:p>
            <a:pPr algn="ctr" fontAlgn="t"/>
            <a:r>
              <a:rPr lang="en-US" sz="1400" b="1" dirty="0"/>
              <a:t>Regents of the University of California v </a:t>
            </a:r>
          </a:p>
          <a:p>
            <a:pPr algn="ctr" fontAlgn="t"/>
            <a:r>
              <a:rPr lang="en-US" sz="1400" b="1" dirty="0"/>
              <a:t>Bakke (1978)</a:t>
            </a:r>
            <a:endParaRPr lang="en-US" sz="1400" dirty="0"/>
          </a:p>
          <a:p>
            <a:pPr algn="ctr" fontAlgn="t"/>
            <a:r>
              <a:rPr lang="en-US" sz="1400" b="1" dirty="0"/>
              <a:t>Tinker v Des Moines (1969)</a:t>
            </a:r>
            <a:endParaRPr lang="en-US" sz="1400" dirty="0"/>
          </a:p>
          <a:p>
            <a:pPr algn="ctr" fontAlgn="t"/>
            <a:r>
              <a:rPr lang="en-US" sz="1400" b="1" dirty="0"/>
              <a:t>US v Nixon (1974)</a:t>
            </a:r>
          </a:p>
          <a:p>
            <a:pPr algn="ctr" fontAlgn="t"/>
            <a:r>
              <a:rPr lang="en-US" sz="1400" b="1" dirty="0"/>
              <a:t>Flowers v Mississippi (2018)</a:t>
            </a:r>
          </a:p>
          <a:p>
            <a:pPr algn="ctr" fontAlgn="t"/>
            <a:endParaRPr lang="en-US" sz="1400" b="1" dirty="0"/>
          </a:p>
          <a:p>
            <a:pPr algn="ctr" fontAlgn="t"/>
            <a:endParaRPr lang="en-US" sz="1400" b="1" dirty="0"/>
          </a:p>
          <a:p>
            <a:pPr algn="ctr" fontAlgn="t"/>
            <a:endParaRPr lang="en-US" sz="1400" b="1" dirty="0"/>
          </a:p>
          <a:p>
            <a:pPr algn="ctr" fontAlgn="t"/>
            <a:endParaRPr lang="en-US" sz="1400" b="1" dirty="0"/>
          </a:p>
          <a:p>
            <a:pPr algn="ctr" fontAlgn="t"/>
            <a:r>
              <a:rPr lang="en-US" sz="1400" b="1" dirty="0"/>
              <a:t>Washington State Dept. Licensing v </a:t>
            </a:r>
          </a:p>
          <a:p>
            <a:pPr algn="ctr" fontAlgn="t"/>
            <a:r>
              <a:rPr lang="en-US" sz="1400" b="1" dirty="0"/>
              <a:t>Cougar Den (2018)</a:t>
            </a:r>
          </a:p>
          <a:p>
            <a:pPr algn="ctr" fontAlgn="t"/>
            <a:r>
              <a:rPr lang="en-US" sz="1400" b="1" dirty="0"/>
              <a:t>Franchise Tax Board California v Hyatt (2018)</a:t>
            </a:r>
          </a:p>
          <a:p>
            <a:pPr algn="ctr" fontAlgn="t"/>
            <a:r>
              <a:rPr lang="en-US" sz="1400" b="1" dirty="0"/>
              <a:t>American Legion v </a:t>
            </a:r>
          </a:p>
          <a:p>
            <a:pPr algn="ctr" fontAlgn="t"/>
            <a:r>
              <a:rPr lang="en-US" sz="1400" b="1" dirty="0"/>
              <a:t>American Humanist Society (2018)</a:t>
            </a:r>
          </a:p>
          <a:p>
            <a:pPr algn="ctr" fontAlgn="t"/>
            <a:r>
              <a:rPr lang="en-US" sz="1400" b="1" dirty="0" err="1"/>
              <a:t>Rucho</a:t>
            </a:r>
            <a:r>
              <a:rPr lang="en-US" sz="1400" b="1" dirty="0"/>
              <a:t> v Common Cause (2018)</a:t>
            </a:r>
          </a:p>
          <a:p>
            <a:pPr algn="ctr" fontAlgn="t"/>
            <a:r>
              <a:rPr lang="en-US" sz="1400" b="1" dirty="0"/>
              <a:t>Dawson v </a:t>
            </a:r>
            <a:r>
              <a:rPr lang="en-US" sz="1400" b="1" dirty="0" err="1"/>
              <a:t>Steager</a:t>
            </a:r>
            <a:r>
              <a:rPr lang="en-US" sz="1400" b="1" dirty="0"/>
              <a:t> (2018)</a:t>
            </a:r>
            <a:endParaRPr lang="en-US" sz="1400" dirty="0"/>
          </a:p>
          <a:p>
            <a:pPr algn="ctr"/>
            <a:endParaRPr lang="en-US" dirty="0"/>
          </a:p>
        </p:txBody>
      </p:sp>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a:t>Python used in </a:t>
            </a:r>
            <a:r>
              <a:rPr lang="en-US" dirty="0" err="1"/>
              <a:t>Jupyter</a:t>
            </a:r>
            <a:r>
              <a:rPr lang="en-US" dirty="0"/>
              <a:t> Notebook to clean data, export csv(s) and build/train our machine.</a:t>
            </a:r>
          </a:p>
          <a:p>
            <a:r>
              <a:rPr lang="en-US" dirty="0"/>
              <a:t>Tableau was used to visualize the full data for the 9 Justices in our model as well as the Court’s full rulings from 1949 – 2017.</a:t>
            </a:r>
          </a:p>
          <a:p>
            <a:r>
              <a:rPr lang="en-US" dirty="0"/>
              <a:t>In our ML model, first we did data pre-processing, focusing on the direction of the individual justice's ruling and then found the best fitting model (linear SVM)  to fit and train our model using the Sci-Kit Learn library.</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viewed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9837" y="1579110"/>
            <a:ext cx="7009511" cy="3707784"/>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982456" y="1534571"/>
            <a:ext cx="2821407" cy="3788858"/>
          </a:xfrm>
          <a:prstGeom prst="rect">
            <a:avLst/>
          </a:prstGeom>
          <a:noFill/>
        </p:spPr>
        <p:txBody>
          <a:bodyPr wrap="square" rtlCol="0">
            <a:spAutoFit/>
          </a:bodyPr>
          <a:lstStyle/>
          <a:p>
            <a:pPr algn="just">
              <a:lnSpc>
                <a:spcPct val="150000"/>
              </a:lnSpc>
            </a:pPr>
            <a:r>
              <a:rPr lang="en-US" dirty="0">
                <a:solidFill>
                  <a:schemeClr val="bg1"/>
                </a:solidFill>
              </a:rPr>
              <a:t>Criminal Procedure has the highest rate of precedent change and the greatest number of overall changes were made in the 1960’s.</a:t>
            </a:r>
          </a:p>
          <a:p>
            <a:pPr algn="just">
              <a:lnSpc>
                <a:spcPct val="150000"/>
              </a:lnSpc>
            </a:pPr>
            <a:endParaRPr lang="en-US" dirty="0">
              <a:solidFill>
                <a:schemeClr val="bg1"/>
              </a:solidFill>
            </a:endParaRPr>
          </a:p>
          <a:p>
            <a:pPr algn="just">
              <a:lnSpc>
                <a:spcPct val="150000"/>
              </a:lnSpc>
            </a:pPr>
            <a:r>
              <a:rPr lang="en-US"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D638B26-CD9B-4814-9DDC-01026BB7AF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08253" y="824909"/>
            <a:ext cx="8713988" cy="5330793"/>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163104"/>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2282226351"/>
              </p:ext>
            </p:extLst>
          </p:nvPr>
        </p:nvGraphicFramePr>
        <p:xfrm>
          <a:off x="1696995" y="1619893"/>
          <a:ext cx="8798010" cy="465536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Kennedy</a:t>
                      </a:r>
                    </a:p>
                  </a:txBody>
                  <a:tcPr anchor="ctr">
                    <a:solidFill>
                      <a:srgbClr val="3C5C80"/>
                    </a:solidFill>
                  </a:tcPr>
                </a:tc>
                <a:tc>
                  <a:txBody>
                    <a:bodyPr/>
                    <a:lstStyle/>
                    <a:p>
                      <a:pPr algn="ctr"/>
                      <a:r>
                        <a:rPr lang="en-US" dirty="0"/>
                        <a:t>1987</a:t>
                      </a:r>
                    </a:p>
                  </a:txBody>
                  <a:tcPr anchor="ctr">
                    <a:solidFill>
                      <a:srgbClr val="3C5C80"/>
                    </a:solidFill>
                  </a:tcPr>
                </a:tc>
                <a:tc>
                  <a:txBody>
                    <a:bodyPr/>
                    <a:lstStyle/>
                    <a:p>
                      <a:pPr algn="r"/>
                      <a:r>
                        <a:rPr lang="en-US" dirty="0"/>
                        <a:t>Ronald Regan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262372757"/>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504929"/>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976893"/>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472939"/>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920818"/>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425611"/>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862133"/>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375301"/>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848293"/>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985751"/>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pic>
        <p:nvPicPr>
          <p:cNvPr id="6" name="Picture 5" descr="A person wearing a suit and tie smiling at the camera&#10;&#10;Description automatically generated">
            <a:extLst>
              <a:ext uri="{FF2B5EF4-FFF2-40B4-BE49-F238E27FC236}">
                <a16:creationId xmlns:a16="http://schemas.microsoft.com/office/drawing/2014/main" id="{AFB9EAC4-96F7-47AF-BA41-526749BF1E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53531" y="2051595"/>
            <a:ext cx="365760" cy="365760"/>
          </a:xfrm>
          <a:prstGeom prst="rect">
            <a:avLst/>
          </a:prstGeom>
        </p:spPr>
      </p:pic>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2265586"/>
            <a:ext cx="3763775" cy="3415622"/>
          </a:xfrm>
        </p:spPr>
        <p:txBody>
          <a:bodyPr vert="horz" lIns="91440" tIns="45720" rIns="91440" bIns="45720" rtlCol="0">
            <a:normAutofit/>
          </a:bodyPr>
          <a:lstStyle/>
          <a:p>
            <a:pPr indent="-228600" algn="just">
              <a:buFont typeface="Arial" panose="020B0604020202020204" pitchFamily="34" charset="0"/>
              <a:buChar char="•"/>
            </a:pPr>
            <a:r>
              <a:rPr lang="en-US" sz="2000" dirty="0">
                <a:solidFill>
                  <a:schemeClr val="bg1"/>
                </a:solidFill>
              </a:rPr>
              <a:t>The Justices with the most and least time on the bench (Kennedy, Thomas and Gorsuch respectively) have the least amount of deviation in their vote direction.</a:t>
            </a:r>
          </a:p>
          <a:p>
            <a:pPr indent="-228600" algn="just">
              <a:buFont typeface="Arial" panose="020B0604020202020204" pitchFamily="34" charset="0"/>
              <a:buChar char="•"/>
            </a:pPr>
            <a:endParaRPr lang="en-US" sz="2000" dirty="0">
              <a:solidFill>
                <a:schemeClr val="bg1"/>
              </a:solidFill>
            </a:endParaRPr>
          </a:p>
          <a:p>
            <a:pPr indent="-228600" algn="just">
              <a:buFont typeface="Arial" panose="020B0604020202020204" pitchFamily="34" charset="0"/>
              <a:buChar char="•"/>
            </a:pPr>
            <a:r>
              <a:rPr lang="en-US" sz="2000" dirty="0">
                <a:solidFill>
                  <a:schemeClr val="bg1"/>
                </a:solidFill>
              </a:rPr>
              <a:t>Only one Judge (Roberts) has become more centrist during their term.</a:t>
            </a:r>
          </a:p>
          <a:p>
            <a:pPr indent="-228600" algn="just">
              <a:buFont typeface="Arial" panose="020B0604020202020204" pitchFamily="34" charset="0"/>
              <a:buChar char="•"/>
            </a:pPr>
            <a:endParaRPr lang="en-US" sz="2000" dirty="0">
              <a:solidFill>
                <a:schemeClr val="bg1"/>
              </a:solidFill>
            </a:endParaRPr>
          </a:p>
        </p:txBody>
      </p:sp>
      <p:pic>
        <p:nvPicPr>
          <p:cNvPr id="6" name="Content Placeholder 5">
            <a:extLst>
              <a:ext uri="{FF2B5EF4-FFF2-40B4-BE49-F238E27FC236}">
                <a16:creationId xmlns:a16="http://schemas.microsoft.com/office/drawing/2014/main" id="{DEC864A4-EE1F-4893-99EA-FFC9E5C103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650908" y="131014"/>
            <a:ext cx="6453867" cy="65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845</TotalTime>
  <Words>660</Words>
  <Application>Microsoft Office PowerPoint</Application>
  <PresentationFormat>Widescreen</PresentationFormat>
  <Paragraphs>117</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 Dekema</cp:lastModifiedBy>
  <cp:revision>18</cp:revision>
  <dcterms:created xsi:type="dcterms:W3CDTF">2019-06-28T22:14:41Z</dcterms:created>
  <dcterms:modified xsi:type="dcterms:W3CDTF">2019-07-01T19:54:30Z</dcterms:modified>
</cp:coreProperties>
</file>